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13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78EE66-4386-4B72-BD74-1792C97181F8}"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62539876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8EE66-4386-4B72-BD74-1792C97181F8}"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17581082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8EE66-4386-4B72-BD74-1792C97181F8}"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15462943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8EE66-4386-4B72-BD74-1792C97181F8}"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15252227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8EE66-4386-4B72-BD74-1792C97181F8}"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367617644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78EE66-4386-4B72-BD74-1792C97181F8}"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107990869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78EE66-4386-4B72-BD74-1792C97181F8}" type="datetimeFigureOut">
              <a:rPr lang="en-US" smtClean="0"/>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649014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78EE66-4386-4B72-BD74-1792C97181F8}" type="datetimeFigureOut">
              <a:rPr lang="en-US" smtClean="0"/>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321378791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8EE66-4386-4B72-BD74-1792C97181F8}" type="datetimeFigureOut">
              <a:rPr lang="en-US" smtClean="0"/>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164756553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78EE66-4386-4B72-BD74-1792C97181F8}"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405121223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78EE66-4386-4B72-BD74-1792C97181F8}"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C0B0-2649-4531-A6D0-34C0EDFDECAB}" type="slidenum">
              <a:rPr lang="en-US" smtClean="0"/>
              <a:t>‹#›</a:t>
            </a:fld>
            <a:endParaRPr lang="en-US"/>
          </a:p>
        </p:txBody>
      </p:sp>
    </p:spTree>
    <p:extLst>
      <p:ext uri="{BB962C8B-B14F-4D97-AF65-F5344CB8AC3E}">
        <p14:creationId xmlns:p14="http://schemas.microsoft.com/office/powerpoint/2010/main" val="370767027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8EE66-4386-4B72-BD74-1792C97181F8}" type="datetimeFigureOut">
              <a:rPr lang="en-US" smtClean="0"/>
              <a:t>1/20/2015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DC0B0-2649-4531-A6D0-34C0EDFDECAB}" type="slidenum">
              <a:rPr lang="en-US" smtClean="0"/>
              <a:t>‹#›</a:t>
            </a:fld>
            <a:endParaRPr lang="en-US"/>
          </a:p>
        </p:txBody>
      </p:sp>
    </p:spTree>
    <p:extLst>
      <p:ext uri="{BB962C8B-B14F-4D97-AF65-F5344CB8AC3E}">
        <p14:creationId xmlns:p14="http://schemas.microsoft.com/office/powerpoint/2010/main" val="1365589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2461" cy="6858000"/>
          </a:xfrm>
          <a:prstGeom prst="rect">
            <a:avLst/>
          </a:prstGeom>
        </p:spPr>
      </p:pic>
      <p:sp>
        <p:nvSpPr>
          <p:cNvPr id="5" name="TextBox 4"/>
          <p:cNvSpPr txBox="1"/>
          <p:nvPr/>
        </p:nvSpPr>
        <p:spPr>
          <a:xfrm>
            <a:off x="0" y="0"/>
            <a:ext cx="5402461" cy="369332"/>
          </a:xfrm>
          <a:prstGeom prst="rect">
            <a:avLst/>
          </a:prstGeom>
          <a:noFill/>
        </p:spPr>
        <p:txBody>
          <a:bodyPr wrap="square" rtlCol="0">
            <a:spAutoFit/>
          </a:bodyPr>
          <a:lstStyle/>
          <a:p>
            <a:pPr algn="ctr"/>
            <a:r>
              <a:rPr lang="en-US" dirty="0" smtClean="0"/>
              <a:t>Altar </a:t>
            </a:r>
            <a:r>
              <a:rPr lang="en-US" dirty="0" smtClean="0"/>
              <a:t>relief from 16</a:t>
            </a:r>
            <a:r>
              <a:rPr lang="en-US" baseline="30000" dirty="0" smtClean="0"/>
              <a:t>th</a:t>
            </a:r>
            <a:r>
              <a:rPr lang="en-US" dirty="0" smtClean="0"/>
              <a:t> century; BrooklynMuseum.org</a:t>
            </a:r>
            <a:endParaRPr lang="en-US" dirty="0"/>
          </a:p>
        </p:txBody>
      </p:sp>
      <p:sp>
        <p:nvSpPr>
          <p:cNvPr id="6" name="TextBox 5"/>
          <p:cNvSpPr txBox="1"/>
          <p:nvPr/>
        </p:nvSpPr>
        <p:spPr>
          <a:xfrm>
            <a:off x="5402461" y="2026227"/>
            <a:ext cx="3741539" cy="646331"/>
          </a:xfrm>
          <a:prstGeom prst="rect">
            <a:avLst/>
          </a:prstGeom>
          <a:noFill/>
        </p:spPr>
        <p:txBody>
          <a:bodyPr wrap="square" rtlCol="0">
            <a:spAutoFit/>
          </a:bodyPr>
          <a:lstStyle/>
          <a:p>
            <a:pPr algn="r"/>
            <a:r>
              <a:rPr lang="en-US" sz="3600" dirty="0" smtClean="0">
                <a:solidFill>
                  <a:srgbClr val="FFFF00"/>
                </a:solidFill>
              </a:rPr>
              <a:t>John 13.36-14.14</a:t>
            </a:r>
            <a:endParaRPr lang="en-US" sz="3600" dirty="0">
              <a:solidFill>
                <a:srgbClr val="FFFF00"/>
              </a:solidFill>
            </a:endParaRPr>
          </a:p>
        </p:txBody>
      </p:sp>
    </p:spTree>
    <p:extLst>
      <p:ext uri="{BB962C8B-B14F-4D97-AF65-F5344CB8AC3E}">
        <p14:creationId xmlns:p14="http://schemas.microsoft.com/office/powerpoint/2010/main" val="44377697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9" y="1693719"/>
            <a:ext cx="9174369" cy="5164282"/>
          </a:xfrm>
          <a:prstGeom prst="rect">
            <a:avLst/>
          </a:prstGeom>
        </p:spPr>
      </p:pic>
      <p:sp>
        <p:nvSpPr>
          <p:cNvPr id="6" name="TextBox 5"/>
          <p:cNvSpPr txBox="1"/>
          <p:nvPr/>
        </p:nvSpPr>
        <p:spPr>
          <a:xfrm>
            <a:off x="0" y="0"/>
            <a:ext cx="9144000" cy="4031873"/>
          </a:xfrm>
          <a:prstGeom prst="rect">
            <a:avLst/>
          </a:prstGeom>
          <a:noFill/>
        </p:spPr>
        <p:txBody>
          <a:bodyPr wrap="square" rtlCol="0">
            <a:spAutoFit/>
          </a:bodyPr>
          <a:lstStyle/>
          <a:p>
            <a:r>
              <a:rPr lang="en-US" sz="3200" dirty="0">
                <a:solidFill>
                  <a:schemeClr val="bg1"/>
                </a:solidFill>
              </a:rPr>
              <a:t>John 14.4-6: </a:t>
            </a:r>
            <a:r>
              <a:rPr lang="en-US" sz="3200" dirty="0" smtClean="0">
                <a:solidFill>
                  <a:schemeClr val="bg1"/>
                </a:solidFill>
              </a:rPr>
              <a:t>“</a:t>
            </a:r>
            <a:r>
              <a:rPr lang="en-US" sz="3200" dirty="0">
                <a:solidFill>
                  <a:schemeClr val="bg1"/>
                </a:solidFill>
              </a:rPr>
              <a:t>And you know the way where I am going.”  Thomas said, “Lord, we don't know where you are going. How can we know the way?”  </a:t>
            </a:r>
            <a:endParaRPr lang="en-US" sz="3200" dirty="0" smtClean="0">
              <a:solidFill>
                <a:schemeClr val="bg1"/>
              </a:solidFill>
            </a:endParaRPr>
          </a:p>
          <a:p>
            <a:endParaRPr lang="en-US" sz="3200" dirty="0" smtClean="0">
              <a:solidFill>
                <a:srgbClr val="FFFF00"/>
              </a:solidFill>
            </a:endParaRPr>
          </a:p>
          <a:p>
            <a:r>
              <a:rPr lang="en-US" sz="3200" b="1" dirty="0" smtClean="0"/>
              <a:t>Jesus </a:t>
            </a:r>
            <a:r>
              <a:rPr lang="en-US" sz="3200" b="1" dirty="0"/>
              <a:t>replied, “I am the way, </a:t>
            </a:r>
            <a:endParaRPr lang="en-US" sz="3200" b="1" dirty="0" smtClean="0"/>
          </a:p>
          <a:p>
            <a:r>
              <a:rPr lang="en-US" sz="3200" b="1" dirty="0" smtClean="0"/>
              <a:t>and </a:t>
            </a:r>
            <a:r>
              <a:rPr lang="en-US" sz="3200" b="1" dirty="0"/>
              <a:t>the truth, and the life. </a:t>
            </a:r>
            <a:endParaRPr lang="en-US" sz="3200" b="1" dirty="0" smtClean="0"/>
          </a:p>
          <a:p>
            <a:r>
              <a:rPr lang="en-US" sz="3200" b="1" dirty="0" smtClean="0"/>
              <a:t>No </a:t>
            </a:r>
            <a:r>
              <a:rPr lang="en-US" sz="3200" b="1" dirty="0"/>
              <a:t>one comes to the Father </a:t>
            </a:r>
            <a:endParaRPr lang="en-US" sz="3200" b="1" dirty="0" smtClean="0"/>
          </a:p>
          <a:p>
            <a:r>
              <a:rPr lang="en-US" sz="3200" b="1" dirty="0" smtClean="0"/>
              <a:t>except </a:t>
            </a:r>
            <a:r>
              <a:rPr lang="en-US" sz="3200" b="1" dirty="0"/>
              <a:t>through me.”</a:t>
            </a:r>
          </a:p>
        </p:txBody>
      </p:sp>
      <p:sp>
        <p:nvSpPr>
          <p:cNvPr id="3" name="TextBox 2"/>
          <p:cNvSpPr txBox="1"/>
          <p:nvPr/>
        </p:nvSpPr>
        <p:spPr>
          <a:xfrm>
            <a:off x="6961909" y="6488668"/>
            <a:ext cx="2182091" cy="400110"/>
          </a:xfrm>
          <a:prstGeom prst="rect">
            <a:avLst/>
          </a:prstGeom>
          <a:noFill/>
        </p:spPr>
        <p:txBody>
          <a:bodyPr wrap="square" rtlCol="0">
            <a:spAutoFit/>
          </a:bodyPr>
          <a:lstStyle/>
          <a:p>
            <a:pPr algn="r"/>
            <a:r>
              <a:rPr lang="en-US" sz="2000" dirty="0" smtClean="0">
                <a:solidFill>
                  <a:schemeClr val="bg1"/>
                </a:solidFill>
              </a:rPr>
              <a:t>photo from cbc.ca</a:t>
            </a:r>
            <a:endParaRPr lang="en-US" sz="2000" dirty="0">
              <a:solidFill>
                <a:schemeClr val="bg1"/>
              </a:solidFill>
            </a:endParaRPr>
          </a:p>
        </p:txBody>
      </p:sp>
    </p:spTree>
    <p:extLst>
      <p:ext uri="{BB962C8B-B14F-4D97-AF65-F5344CB8AC3E}">
        <p14:creationId xmlns:p14="http://schemas.microsoft.com/office/powerpoint/2010/main" val="76048250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1077218"/>
          </a:xfrm>
          <a:prstGeom prst="rect">
            <a:avLst/>
          </a:prstGeom>
          <a:noFill/>
        </p:spPr>
        <p:txBody>
          <a:bodyPr wrap="square" rtlCol="0">
            <a:spAutoFit/>
          </a:bodyPr>
          <a:lstStyle/>
          <a:p>
            <a:r>
              <a:rPr lang="en-US" sz="3200" b="1" dirty="0" smtClean="0">
                <a:solidFill>
                  <a:srgbClr val="FFFF00"/>
                </a:solidFill>
              </a:rPr>
              <a:t>Jesus </a:t>
            </a:r>
            <a:r>
              <a:rPr lang="en-US" sz="3200" b="1" dirty="0">
                <a:solidFill>
                  <a:srgbClr val="FFFF00"/>
                </a:solidFill>
              </a:rPr>
              <a:t>replied, “I am the way</a:t>
            </a:r>
            <a:r>
              <a:rPr lang="en-US" sz="3200" b="1" dirty="0" smtClean="0">
                <a:solidFill>
                  <a:srgbClr val="FFFF00"/>
                </a:solidFill>
              </a:rPr>
              <a:t>, and </a:t>
            </a:r>
            <a:r>
              <a:rPr lang="en-US" sz="3200" b="1" dirty="0">
                <a:solidFill>
                  <a:srgbClr val="FFFF00"/>
                </a:solidFill>
              </a:rPr>
              <a:t>the truth, and the life. </a:t>
            </a:r>
            <a:r>
              <a:rPr lang="en-US" sz="3200" b="1" dirty="0" smtClean="0">
                <a:solidFill>
                  <a:srgbClr val="FFFF00"/>
                </a:solidFill>
              </a:rPr>
              <a:t>No </a:t>
            </a:r>
            <a:r>
              <a:rPr lang="en-US" sz="3200" b="1" dirty="0">
                <a:solidFill>
                  <a:srgbClr val="FFFF00"/>
                </a:solidFill>
              </a:rPr>
              <a:t>one comes to the Father </a:t>
            </a:r>
            <a:r>
              <a:rPr lang="en-US" sz="3200" b="1" dirty="0" smtClean="0">
                <a:solidFill>
                  <a:srgbClr val="FFFF00"/>
                </a:solidFill>
              </a:rPr>
              <a:t>except </a:t>
            </a:r>
            <a:r>
              <a:rPr lang="en-US" sz="3200" b="1" dirty="0">
                <a:solidFill>
                  <a:srgbClr val="FFFF00"/>
                </a:solidFill>
              </a:rPr>
              <a:t>through 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7218"/>
            <a:ext cx="9144000" cy="6858000"/>
          </a:xfrm>
          <a:prstGeom prst="rect">
            <a:avLst/>
          </a:prstGeom>
        </p:spPr>
      </p:pic>
    </p:spTree>
    <p:extLst>
      <p:ext uri="{BB962C8B-B14F-4D97-AF65-F5344CB8AC3E}">
        <p14:creationId xmlns:p14="http://schemas.microsoft.com/office/powerpoint/2010/main" val="341757996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6986528"/>
          </a:xfrm>
          <a:prstGeom prst="rect">
            <a:avLst/>
          </a:prstGeom>
          <a:noFill/>
        </p:spPr>
        <p:txBody>
          <a:bodyPr wrap="square" rtlCol="0">
            <a:spAutoFit/>
          </a:bodyPr>
          <a:lstStyle/>
          <a:p>
            <a:r>
              <a:rPr lang="en-US" sz="3200" dirty="0">
                <a:solidFill>
                  <a:schemeClr val="bg1"/>
                </a:solidFill>
              </a:rPr>
              <a:t>John 14.7-11:  </a:t>
            </a:r>
            <a:r>
              <a:rPr lang="en-US" sz="3200" dirty="0" smtClean="0">
                <a:solidFill>
                  <a:schemeClr val="bg1"/>
                </a:solidFill>
              </a:rPr>
              <a:t>“</a:t>
            </a:r>
            <a:r>
              <a:rPr lang="en-US" sz="3200" dirty="0">
                <a:solidFill>
                  <a:schemeClr val="bg1"/>
                </a:solidFill>
              </a:rPr>
              <a:t>If you have known me, you will know my Father too. And from now on you do know him and have seen him.”  Philip said, “Lord, show us the Father, and we will be content.”  Jesus replied, “Have I been with you for so long, and you have not known me, Philip? The person who has seen me has seen the Father! How can you say, ‘Show us the Father’?  Do you not believe that I am in the Father, and the Father is in me? </a:t>
            </a:r>
            <a:r>
              <a:rPr lang="en-US" sz="3200" dirty="0" smtClean="0">
                <a:solidFill>
                  <a:schemeClr val="bg1"/>
                </a:solidFill>
              </a:rPr>
              <a:t>The </a:t>
            </a:r>
            <a:r>
              <a:rPr lang="en-US" sz="3200" dirty="0">
                <a:solidFill>
                  <a:schemeClr val="bg1"/>
                </a:solidFill>
              </a:rPr>
              <a:t>words that I say to you, I do not speak on my own initiative, but the Father residing in me performs his miraculous deeds.  Believe me that I am in the Father, and the Father is in me, but if you do not believe me, believe because of the miraculous deeds themselves.”</a:t>
            </a:r>
          </a:p>
        </p:txBody>
      </p:sp>
    </p:spTree>
    <p:extLst>
      <p:ext uri="{BB962C8B-B14F-4D97-AF65-F5344CB8AC3E}">
        <p14:creationId xmlns:p14="http://schemas.microsoft.com/office/powerpoint/2010/main" val="248333009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3539430"/>
          </a:xfrm>
          <a:prstGeom prst="rect">
            <a:avLst/>
          </a:prstGeom>
          <a:noFill/>
        </p:spPr>
        <p:txBody>
          <a:bodyPr wrap="square" rtlCol="0">
            <a:spAutoFit/>
          </a:bodyPr>
          <a:lstStyle/>
          <a:p>
            <a:r>
              <a:rPr lang="en-US" sz="3200" dirty="0">
                <a:solidFill>
                  <a:schemeClr val="bg1"/>
                </a:solidFill>
              </a:rPr>
              <a:t>John 14.12-14: </a:t>
            </a:r>
            <a:r>
              <a:rPr lang="en-US" sz="3200" dirty="0" smtClean="0">
                <a:solidFill>
                  <a:schemeClr val="bg1"/>
                </a:solidFill>
              </a:rPr>
              <a:t>“</a:t>
            </a:r>
            <a:r>
              <a:rPr lang="en-US" sz="3200" dirty="0">
                <a:solidFill>
                  <a:schemeClr val="bg1"/>
                </a:solidFill>
              </a:rPr>
              <a:t>I tell you the solemn truth, the person who believes in me will perform the miraculous deeds that I am doing, and will perform greater deeds than these, because I am going to the Father.  And </a:t>
            </a:r>
            <a:r>
              <a:rPr lang="en-US" sz="3200" dirty="0">
                <a:solidFill>
                  <a:srgbClr val="FFFF00"/>
                </a:solidFill>
              </a:rPr>
              <a:t>I will do whatever you ask in my name</a:t>
            </a:r>
            <a:r>
              <a:rPr lang="en-US" sz="3200" dirty="0">
                <a:solidFill>
                  <a:schemeClr val="bg1"/>
                </a:solidFill>
              </a:rPr>
              <a:t>, so that the Father may be glorified in the Son.  </a:t>
            </a:r>
            <a:r>
              <a:rPr lang="en-US" sz="3200" dirty="0">
                <a:solidFill>
                  <a:srgbClr val="FFFF00"/>
                </a:solidFill>
              </a:rPr>
              <a:t>If you ask me anything in my name, I will do it.</a:t>
            </a:r>
            <a:r>
              <a:rPr lang="en-US" sz="3200" dirty="0">
                <a:solidFill>
                  <a:schemeClr val="bg1"/>
                </a:solidFill>
              </a:rPr>
              <a:t>”</a:t>
            </a:r>
          </a:p>
        </p:txBody>
      </p:sp>
    </p:spTree>
    <p:extLst>
      <p:ext uri="{BB962C8B-B14F-4D97-AF65-F5344CB8AC3E}">
        <p14:creationId xmlns:p14="http://schemas.microsoft.com/office/powerpoint/2010/main" val="210072939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3539430"/>
          </a:xfrm>
          <a:prstGeom prst="rect">
            <a:avLst/>
          </a:prstGeom>
          <a:noFill/>
        </p:spPr>
        <p:txBody>
          <a:bodyPr wrap="square" rtlCol="0">
            <a:spAutoFit/>
          </a:bodyPr>
          <a:lstStyle/>
          <a:p>
            <a:r>
              <a:rPr lang="en-US" sz="3200" dirty="0">
                <a:solidFill>
                  <a:schemeClr val="bg1"/>
                </a:solidFill>
              </a:rPr>
              <a:t>John 14.12-14: </a:t>
            </a:r>
            <a:r>
              <a:rPr lang="en-US" sz="3200" dirty="0" smtClean="0">
                <a:solidFill>
                  <a:schemeClr val="bg1"/>
                </a:solidFill>
              </a:rPr>
              <a:t>“</a:t>
            </a:r>
            <a:r>
              <a:rPr lang="en-US" sz="3200" dirty="0">
                <a:solidFill>
                  <a:schemeClr val="bg1"/>
                </a:solidFill>
              </a:rPr>
              <a:t>I tell you the solemn truth, </a:t>
            </a:r>
            <a:r>
              <a:rPr lang="en-US" sz="3200" dirty="0">
                <a:solidFill>
                  <a:srgbClr val="FFFF00"/>
                </a:solidFill>
              </a:rPr>
              <a:t>the person who believes in me will perform the miraculous deeds that I am doing, and will perform greater deeds than these, because I am going to the Father</a:t>
            </a:r>
            <a:r>
              <a:rPr lang="en-US" sz="3200" dirty="0">
                <a:solidFill>
                  <a:schemeClr val="bg1"/>
                </a:solidFill>
              </a:rPr>
              <a:t>.  And I will do whatever you ask in my name, so that the Father may be glorified in the Son.  If you ask me anything in my name, I will do it.”</a:t>
            </a:r>
          </a:p>
        </p:txBody>
      </p:sp>
    </p:spTree>
    <p:extLst>
      <p:ext uri="{BB962C8B-B14F-4D97-AF65-F5344CB8AC3E}">
        <p14:creationId xmlns:p14="http://schemas.microsoft.com/office/powerpoint/2010/main" val="6387150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6924973"/>
          </a:xfrm>
          <a:prstGeom prst="rect">
            <a:avLst/>
          </a:prstGeom>
          <a:noFill/>
        </p:spPr>
        <p:txBody>
          <a:bodyPr wrap="square" rtlCol="0">
            <a:spAutoFit/>
          </a:bodyPr>
          <a:lstStyle/>
          <a:p>
            <a:pPr defTabSz="457200"/>
            <a:r>
              <a:rPr lang="en-US" sz="3200" dirty="0" smtClean="0">
                <a:solidFill>
                  <a:schemeClr val="bg1"/>
                </a:solidFill>
              </a:rPr>
              <a:t>Reflect on scriptural truth...       </a:t>
            </a:r>
          </a:p>
          <a:p>
            <a:pPr defTabSz="457200">
              <a:spcBef>
                <a:spcPts val="1800"/>
              </a:spcBef>
            </a:pPr>
            <a:r>
              <a:rPr lang="en-US" sz="3200" dirty="0">
                <a:solidFill>
                  <a:schemeClr val="bg1"/>
                </a:solidFill>
              </a:rPr>
              <a:t>	</a:t>
            </a:r>
            <a:r>
              <a:rPr lang="en-US" sz="3200" dirty="0" smtClean="0">
                <a:solidFill>
                  <a:schemeClr val="bg1"/>
                </a:solidFill>
              </a:rPr>
              <a:t>learn about God, grace, provision and assurance</a:t>
            </a:r>
          </a:p>
          <a:p>
            <a:pPr defTabSz="457200"/>
            <a:r>
              <a:rPr lang="en-US" sz="3200" dirty="0">
                <a:solidFill>
                  <a:schemeClr val="bg1"/>
                </a:solidFill>
              </a:rPr>
              <a:t>	</a:t>
            </a:r>
            <a:r>
              <a:rPr lang="en-US" sz="3200" dirty="0" smtClean="0">
                <a:solidFill>
                  <a:schemeClr val="bg1"/>
                </a:solidFill>
              </a:rPr>
              <a:t>	remain strong in faith</a:t>
            </a:r>
          </a:p>
          <a:p>
            <a:pPr defTabSz="457200"/>
            <a:r>
              <a:rPr lang="en-US" sz="3200" dirty="0">
                <a:solidFill>
                  <a:schemeClr val="bg1"/>
                </a:solidFill>
              </a:rPr>
              <a:t>	</a:t>
            </a:r>
            <a:r>
              <a:rPr lang="en-US" sz="3200" dirty="0" smtClean="0">
                <a:solidFill>
                  <a:schemeClr val="bg1"/>
                </a:solidFill>
              </a:rPr>
              <a:t>		be encouraged and comforted</a:t>
            </a:r>
          </a:p>
          <a:p>
            <a:pPr defTabSz="457200">
              <a:spcBef>
                <a:spcPts val="1800"/>
              </a:spcBef>
            </a:pPr>
            <a:r>
              <a:rPr lang="en-US" sz="3200" dirty="0">
                <a:solidFill>
                  <a:schemeClr val="bg1"/>
                </a:solidFill>
              </a:rPr>
              <a:t>	</a:t>
            </a:r>
            <a:r>
              <a:rPr lang="en-US" sz="3200" dirty="0" smtClean="0">
                <a:solidFill>
                  <a:schemeClr val="bg1"/>
                </a:solidFill>
              </a:rPr>
              <a:t>come to know and experience Jesus</a:t>
            </a:r>
          </a:p>
          <a:p>
            <a:pPr defTabSz="457200"/>
            <a:r>
              <a:rPr lang="en-US" sz="3200" dirty="0">
                <a:solidFill>
                  <a:schemeClr val="bg1"/>
                </a:solidFill>
              </a:rPr>
              <a:t>	</a:t>
            </a:r>
            <a:r>
              <a:rPr lang="en-US" sz="3200" dirty="0" smtClean="0">
                <a:solidFill>
                  <a:schemeClr val="bg1"/>
                </a:solidFill>
              </a:rPr>
              <a:t>	come to know God the Father</a:t>
            </a:r>
          </a:p>
          <a:p>
            <a:pPr defTabSz="457200">
              <a:spcBef>
                <a:spcPts val="1800"/>
              </a:spcBef>
            </a:pPr>
            <a:r>
              <a:rPr lang="en-US" sz="3200" dirty="0" smtClean="0">
                <a:solidFill>
                  <a:schemeClr val="bg1"/>
                </a:solidFill>
              </a:rPr>
              <a:t>	grow spiritually </a:t>
            </a:r>
          </a:p>
          <a:p>
            <a:pPr defTabSz="457200"/>
            <a:r>
              <a:rPr lang="en-US" sz="3200" dirty="0">
                <a:solidFill>
                  <a:schemeClr val="bg1"/>
                </a:solidFill>
              </a:rPr>
              <a:t>	</a:t>
            </a:r>
            <a:r>
              <a:rPr lang="en-US" sz="3200" dirty="0" smtClean="0">
                <a:solidFill>
                  <a:schemeClr val="bg1"/>
                </a:solidFill>
              </a:rPr>
              <a:t>	become equipped to teach truth</a:t>
            </a:r>
          </a:p>
          <a:p>
            <a:pPr defTabSz="457200"/>
            <a:r>
              <a:rPr lang="en-US" sz="3200" dirty="0">
                <a:solidFill>
                  <a:schemeClr val="bg1"/>
                </a:solidFill>
              </a:rPr>
              <a:t>	</a:t>
            </a:r>
            <a:r>
              <a:rPr lang="en-US" sz="3200" dirty="0" smtClean="0">
                <a:solidFill>
                  <a:schemeClr val="bg1"/>
                </a:solidFill>
              </a:rPr>
              <a:t>		be ready to pursue the gospel mission</a:t>
            </a:r>
          </a:p>
          <a:p>
            <a:pPr defTabSz="457200">
              <a:spcBef>
                <a:spcPts val="1800"/>
              </a:spcBef>
            </a:pPr>
            <a:r>
              <a:rPr lang="en-US" sz="3200" dirty="0">
                <a:solidFill>
                  <a:schemeClr val="bg1"/>
                </a:solidFill>
              </a:rPr>
              <a:t>	</a:t>
            </a:r>
            <a:r>
              <a:rPr lang="en-US" sz="3200" dirty="0" smtClean="0">
                <a:solidFill>
                  <a:schemeClr val="bg1"/>
                </a:solidFill>
              </a:rPr>
              <a:t>learn to discern God’s will, yield to Holy Spirit</a:t>
            </a:r>
          </a:p>
          <a:p>
            <a:pPr defTabSz="457200"/>
            <a:r>
              <a:rPr lang="en-US" sz="3200" dirty="0">
                <a:solidFill>
                  <a:schemeClr val="bg1"/>
                </a:solidFill>
              </a:rPr>
              <a:t>	</a:t>
            </a:r>
            <a:r>
              <a:rPr lang="en-US" sz="3200" dirty="0" smtClean="0">
                <a:solidFill>
                  <a:schemeClr val="bg1"/>
                </a:solidFill>
              </a:rPr>
              <a:t>	learn to live and pray in Jesus’ name</a:t>
            </a:r>
          </a:p>
          <a:p>
            <a:pPr defTabSz="457200"/>
            <a:r>
              <a:rPr lang="en-US" sz="3200" dirty="0">
                <a:solidFill>
                  <a:schemeClr val="bg1"/>
                </a:solidFill>
              </a:rPr>
              <a:t>	</a:t>
            </a:r>
            <a:r>
              <a:rPr lang="en-US" sz="3200" dirty="0" smtClean="0">
                <a:solidFill>
                  <a:schemeClr val="bg1"/>
                </a:solidFill>
              </a:rPr>
              <a:t>		have God work through you mightily</a:t>
            </a:r>
            <a:endParaRPr lang="en-US" sz="3200" dirty="0">
              <a:solidFill>
                <a:schemeClr val="bg1"/>
              </a:solidFill>
            </a:endParaRPr>
          </a:p>
        </p:txBody>
      </p:sp>
      <p:cxnSp>
        <p:nvCxnSpPr>
          <p:cNvPr id="5" name="Straight Connector 4"/>
          <p:cNvCxnSpPr/>
          <p:nvPr/>
        </p:nvCxnSpPr>
        <p:spPr>
          <a:xfrm>
            <a:off x="197427" y="529936"/>
            <a:ext cx="0" cy="5046519"/>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7427" y="987136"/>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7427" y="2739736"/>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7427" y="3945081"/>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427" y="5576455"/>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77636" y="1676399"/>
            <a:ext cx="0" cy="30480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6583" y="2871353"/>
            <a:ext cx="0" cy="30480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6583" y="4135580"/>
            <a:ext cx="0" cy="30480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77636" y="4571999"/>
            <a:ext cx="0" cy="30480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6583" y="5766954"/>
            <a:ext cx="0" cy="30480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77636" y="6289962"/>
            <a:ext cx="0" cy="30480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82336" y="1212272"/>
            <a:ext cx="290946" cy="304801"/>
            <a:chOff x="723900" y="1212272"/>
            <a:chExt cx="290946" cy="304801"/>
          </a:xfrm>
        </p:grpSpPr>
        <p:cxnSp>
          <p:nvCxnSpPr>
            <p:cNvPr id="13" name="Straight Connector 12"/>
            <p:cNvCxnSpPr/>
            <p:nvPr/>
          </p:nvCxnSpPr>
          <p:spPr>
            <a:xfrm>
              <a:off x="723900" y="1212272"/>
              <a:ext cx="0" cy="304801"/>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23900" y="1506682"/>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a:off x="1177636" y="1981200"/>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2336" y="3176154"/>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2336" y="4440381"/>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06583" y="6071755"/>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77636" y="4876800"/>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167245" y="6594763"/>
            <a:ext cx="290946"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19250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2461" cy="6858000"/>
          </a:xfrm>
          <a:prstGeom prst="rect">
            <a:avLst/>
          </a:prstGeom>
        </p:spPr>
      </p:pic>
      <p:sp>
        <p:nvSpPr>
          <p:cNvPr id="6" name="TextBox 5"/>
          <p:cNvSpPr txBox="1"/>
          <p:nvPr/>
        </p:nvSpPr>
        <p:spPr>
          <a:xfrm>
            <a:off x="5402461" y="8021"/>
            <a:ext cx="3741539" cy="5632311"/>
          </a:xfrm>
          <a:prstGeom prst="rect">
            <a:avLst/>
          </a:prstGeom>
          <a:noFill/>
        </p:spPr>
        <p:txBody>
          <a:bodyPr wrap="square" rtlCol="0">
            <a:spAutoFit/>
          </a:bodyPr>
          <a:lstStyle/>
          <a:p>
            <a:r>
              <a:rPr lang="en-US" sz="3600" dirty="0">
                <a:solidFill>
                  <a:schemeClr val="bg1"/>
                </a:solidFill>
              </a:rPr>
              <a:t>John 13.36 NET:   Simon Peter said to him, “Lord, where are you going?” Jesus replied, “Where I am going, you cannot follow me now, but you will follow later.”</a:t>
            </a:r>
          </a:p>
        </p:txBody>
      </p:sp>
    </p:spTree>
    <p:extLst>
      <p:ext uri="{BB962C8B-B14F-4D97-AF65-F5344CB8AC3E}">
        <p14:creationId xmlns:p14="http://schemas.microsoft.com/office/powerpoint/2010/main" val="122533676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418" y="1641764"/>
            <a:ext cx="4950582" cy="5216236"/>
          </a:xfrm>
          <a:prstGeom prst="rect">
            <a:avLst/>
          </a:prstGeom>
        </p:spPr>
      </p:pic>
      <p:sp>
        <p:nvSpPr>
          <p:cNvPr id="6" name="TextBox 5"/>
          <p:cNvSpPr txBox="1"/>
          <p:nvPr/>
        </p:nvSpPr>
        <p:spPr>
          <a:xfrm>
            <a:off x="0" y="0"/>
            <a:ext cx="9144000" cy="3539430"/>
          </a:xfrm>
          <a:prstGeom prst="rect">
            <a:avLst/>
          </a:prstGeom>
          <a:noFill/>
        </p:spPr>
        <p:txBody>
          <a:bodyPr wrap="square" rtlCol="0">
            <a:spAutoFit/>
          </a:bodyPr>
          <a:lstStyle/>
          <a:p>
            <a:r>
              <a:rPr lang="en-US" sz="3200" dirty="0">
                <a:solidFill>
                  <a:schemeClr val="bg1"/>
                </a:solidFill>
              </a:rPr>
              <a:t>John 13.37-38:  Peter said to him, “Lord, why can't I follow you now? I will lay down my life for you!”  Jesus answered, </a:t>
            </a:r>
            <a:r>
              <a:rPr lang="en-US" sz="3200" dirty="0" smtClean="0">
                <a:solidFill>
                  <a:schemeClr val="bg1"/>
                </a:solidFill>
              </a:rPr>
              <a:t>“</a:t>
            </a:r>
            <a:r>
              <a:rPr lang="en-US" sz="3200" dirty="0">
                <a:solidFill>
                  <a:schemeClr val="bg1"/>
                </a:solidFill>
              </a:rPr>
              <a:t>Will you lay down </a:t>
            </a:r>
            <a:r>
              <a:rPr lang="en-US" sz="3200" dirty="0" smtClean="0">
                <a:solidFill>
                  <a:schemeClr val="bg1"/>
                </a:solidFill>
              </a:rPr>
              <a:t>your </a:t>
            </a:r>
            <a:r>
              <a:rPr lang="en-US" sz="3200" dirty="0">
                <a:solidFill>
                  <a:schemeClr val="bg1"/>
                </a:solidFill>
              </a:rPr>
              <a:t>life for me? </a:t>
            </a:r>
            <a:endParaRPr lang="en-US" sz="3200" dirty="0" smtClean="0">
              <a:solidFill>
                <a:schemeClr val="bg1"/>
              </a:solidFill>
            </a:endParaRPr>
          </a:p>
          <a:p>
            <a:r>
              <a:rPr lang="en-US" sz="3200" dirty="0" smtClean="0">
                <a:solidFill>
                  <a:schemeClr val="bg1"/>
                </a:solidFill>
              </a:rPr>
              <a:t>I </a:t>
            </a:r>
            <a:r>
              <a:rPr lang="en-US" sz="3200" dirty="0">
                <a:solidFill>
                  <a:schemeClr val="bg1"/>
                </a:solidFill>
              </a:rPr>
              <a:t>tell you the solemn </a:t>
            </a:r>
            <a:endParaRPr lang="en-US" sz="3200" dirty="0" smtClean="0">
              <a:solidFill>
                <a:schemeClr val="bg1"/>
              </a:solidFill>
            </a:endParaRPr>
          </a:p>
          <a:p>
            <a:r>
              <a:rPr lang="en-US" sz="3200" dirty="0" smtClean="0">
                <a:solidFill>
                  <a:schemeClr val="bg1"/>
                </a:solidFill>
              </a:rPr>
              <a:t>truth</a:t>
            </a:r>
            <a:r>
              <a:rPr lang="en-US" sz="3200" dirty="0">
                <a:solidFill>
                  <a:schemeClr val="bg1"/>
                </a:solidFill>
              </a:rPr>
              <a:t>, the rooster will </a:t>
            </a:r>
            <a:endParaRPr lang="en-US" sz="3200" dirty="0" smtClean="0">
              <a:solidFill>
                <a:schemeClr val="bg1"/>
              </a:solidFill>
            </a:endParaRPr>
          </a:p>
          <a:p>
            <a:r>
              <a:rPr lang="en-US" sz="3200" dirty="0" smtClean="0">
                <a:solidFill>
                  <a:schemeClr val="bg1"/>
                </a:solidFill>
              </a:rPr>
              <a:t>not </a:t>
            </a:r>
            <a:r>
              <a:rPr lang="en-US" sz="3200" dirty="0">
                <a:solidFill>
                  <a:schemeClr val="bg1"/>
                </a:solidFill>
              </a:rPr>
              <a:t>crow until you have </a:t>
            </a:r>
            <a:endParaRPr lang="en-US" sz="3200" dirty="0" smtClean="0">
              <a:solidFill>
                <a:schemeClr val="bg1"/>
              </a:solidFill>
            </a:endParaRPr>
          </a:p>
          <a:p>
            <a:r>
              <a:rPr lang="en-US" sz="3200" dirty="0" smtClean="0">
                <a:solidFill>
                  <a:schemeClr val="bg1"/>
                </a:solidFill>
              </a:rPr>
              <a:t>denied </a:t>
            </a:r>
            <a:r>
              <a:rPr lang="en-US" sz="3200" dirty="0">
                <a:solidFill>
                  <a:schemeClr val="bg1"/>
                </a:solidFill>
              </a:rPr>
              <a:t>me three times!”</a:t>
            </a:r>
          </a:p>
        </p:txBody>
      </p:sp>
    </p:spTree>
    <p:extLst>
      <p:ext uri="{BB962C8B-B14F-4D97-AF65-F5344CB8AC3E}">
        <p14:creationId xmlns:p14="http://schemas.microsoft.com/office/powerpoint/2010/main" val="401229315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53" r="-3953"/>
          <a:stretch/>
        </p:blipFill>
        <p:spPr>
          <a:xfrm>
            <a:off x="4389120" y="1641764"/>
            <a:ext cx="4950582" cy="5216236"/>
          </a:xfrm>
          <a:prstGeom prst="rect">
            <a:avLst/>
          </a:prstGeom>
        </p:spPr>
      </p:pic>
      <p:sp>
        <p:nvSpPr>
          <p:cNvPr id="6" name="TextBox 5"/>
          <p:cNvSpPr txBox="1"/>
          <p:nvPr/>
        </p:nvSpPr>
        <p:spPr>
          <a:xfrm>
            <a:off x="0" y="0"/>
            <a:ext cx="9144000" cy="6001643"/>
          </a:xfrm>
          <a:prstGeom prst="rect">
            <a:avLst/>
          </a:prstGeom>
          <a:noFill/>
        </p:spPr>
        <p:txBody>
          <a:bodyPr wrap="square" rtlCol="0">
            <a:spAutoFit/>
          </a:bodyPr>
          <a:lstStyle/>
          <a:p>
            <a:r>
              <a:rPr lang="en-US" sz="3200" dirty="0">
                <a:solidFill>
                  <a:schemeClr val="bg1"/>
                </a:solidFill>
              </a:rPr>
              <a:t>John 13.37-38:  Peter said to him, “Lord, why can't I follow you now? I will lay down my life for you!”  Jesus answered, </a:t>
            </a:r>
            <a:r>
              <a:rPr lang="en-US" sz="3200" dirty="0" smtClean="0">
                <a:solidFill>
                  <a:schemeClr val="bg1"/>
                </a:solidFill>
              </a:rPr>
              <a:t>“</a:t>
            </a:r>
            <a:r>
              <a:rPr lang="en-US" sz="3200" dirty="0">
                <a:solidFill>
                  <a:schemeClr val="bg1"/>
                </a:solidFill>
              </a:rPr>
              <a:t>Will you lay down </a:t>
            </a:r>
            <a:r>
              <a:rPr lang="en-US" sz="3200" dirty="0" smtClean="0">
                <a:solidFill>
                  <a:schemeClr val="bg1"/>
                </a:solidFill>
              </a:rPr>
              <a:t>your </a:t>
            </a:r>
            <a:r>
              <a:rPr lang="en-US" sz="3200" dirty="0">
                <a:solidFill>
                  <a:schemeClr val="bg1"/>
                </a:solidFill>
              </a:rPr>
              <a:t>life for me? </a:t>
            </a:r>
            <a:endParaRPr lang="en-US" sz="3200" dirty="0" smtClean="0">
              <a:solidFill>
                <a:schemeClr val="bg1"/>
              </a:solidFill>
            </a:endParaRPr>
          </a:p>
          <a:p>
            <a:r>
              <a:rPr lang="en-US" sz="3200" dirty="0" smtClean="0">
                <a:solidFill>
                  <a:schemeClr val="bg1"/>
                </a:solidFill>
              </a:rPr>
              <a:t>I </a:t>
            </a:r>
            <a:r>
              <a:rPr lang="en-US" sz="3200" dirty="0">
                <a:solidFill>
                  <a:schemeClr val="bg1"/>
                </a:solidFill>
              </a:rPr>
              <a:t>tell you the solemn </a:t>
            </a:r>
            <a:endParaRPr lang="en-US" sz="3200" dirty="0" smtClean="0">
              <a:solidFill>
                <a:schemeClr val="bg1"/>
              </a:solidFill>
            </a:endParaRPr>
          </a:p>
          <a:p>
            <a:r>
              <a:rPr lang="en-US" sz="3200" dirty="0" smtClean="0">
                <a:solidFill>
                  <a:schemeClr val="bg1"/>
                </a:solidFill>
              </a:rPr>
              <a:t>truth</a:t>
            </a:r>
            <a:r>
              <a:rPr lang="en-US" sz="3200" dirty="0">
                <a:solidFill>
                  <a:schemeClr val="bg1"/>
                </a:solidFill>
              </a:rPr>
              <a:t>, the rooster will </a:t>
            </a:r>
            <a:endParaRPr lang="en-US" sz="3200" dirty="0" smtClean="0">
              <a:solidFill>
                <a:schemeClr val="bg1"/>
              </a:solidFill>
            </a:endParaRPr>
          </a:p>
          <a:p>
            <a:r>
              <a:rPr lang="en-US" sz="3200" dirty="0" smtClean="0">
                <a:solidFill>
                  <a:schemeClr val="bg1"/>
                </a:solidFill>
              </a:rPr>
              <a:t>not </a:t>
            </a:r>
            <a:r>
              <a:rPr lang="en-US" sz="3200" dirty="0">
                <a:solidFill>
                  <a:schemeClr val="bg1"/>
                </a:solidFill>
              </a:rPr>
              <a:t>crow until you have </a:t>
            </a:r>
            <a:endParaRPr lang="en-US" sz="3200" dirty="0" smtClean="0">
              <a:solidFill>
                <a:schemeClr val="bg1"/>
              </a:solidFill>
            </a:endParaRPr>
          </a:p>
          <a:p>
            <a:r>
              <a:rPr lang="en-US" sz="3200" u="sng" dirty="0" smtClean="0">
                <a:solidFill>
                  <a:srgbClr val="FFFF00"/>
                </a:solidFill>
              </a:rPr>
              <a:t>denied</a:t>
            </a:r>
            <a:r>
              <a:rPr lang="en-US" sz="3200" dirty="0" smtClean="0">
                <a:solidFill>
                  <a:srgbClr val="FFFF00"/>
                </a:solidFill>
              </a:rPr>
              <a:t> </a:t>
            </a:r>
            <a:r>
              <a:rPr lang="en-US" sz="3200" dirty="0">
                <a:solidFill>
                  <a:schemeClr val="bg1"/>
                </a:solidFill>
              </a:rPr>
              <a:t>me three times</a:t>
            </a:r>
            <a:r>
              <a:rPr lang="en-US" sz="3200" dirty="0" smtClean="0">
                <a:solidFill>
                  <a:schemeClr val="bg1"/>
                </a:solidFill>
              </a:rPr>
              <a:t>!”</a:t>
            </a:r>
          </a:p>
          <a:p>
            <a:endParaRPr lang="en-US" sz="3200" dirty="0">
              <a:solidFill>
                <a:schemeClr val="bg1"/>
              </a:solidFill>
            </a:endParaRPr>
          </a:p>
          <a:p>
            <a:r>
              <a:rPr lang="el-GR" sz="3200" dirty="0">
                <a:solidFill>
                  <a:srgbClr val="FFFF00"/>
                </a:solidFill>
                <a:latin typeface="Times New Roman" panose="02020603050405020304" pitchFamily="18" charset="0"/>
                <a:cs typeface="Times New Roman" panose="02020603050405020304" pitchFamily="18" charset="0"/>
              </a:rPr>
              <a:t>ἀρνέομαι</a:t>
            </a:r>
            <a:r>
              <a:rPr lang="el-GR" sz="3200" dirty="0">
                <a:solidFill>
                  <a:srgbClr val="FFFF00"/>
                </a:solidFill>
              </a:rPr>
              <a:t> </a:t>
            </a:r>
            <a:r>
              <a:rPr lang="en-US" sz="3200" dirty="0" smtClean="0">
                <a:solidFill>
                  <a:srgbClr val="FFFF00"/>
                </a:solidFill>
              </a:rPr>
              <a:t>[ar-NEH-uh-my]</a:t>
            </a:r>
          </a:p>
          <a:p>
            <a:r>
              <a:rPr lang="en-US" sz="3200" dirty="0" smtClean="0">
                <a:solidFill>
                  <a:srgbClr val="FFFF00"/>
                </a:solidFill>
                <a:sym typeface="Wingdings 2" panose="05020102010507070707" pitchFamily="18" charset="2"/>
              </a:rPr>
              <a:t></a:t>
            </a:r>
            <a:r>
              <a:rPr lang="en-US" sz="3200" dirty="0" smtClean="0">
                <a:solidFill>
                  <a:srgbClr val="FFFF00"/>
                </a:solidFill>
              </a:rPr>
              <a:t>deny something is true</a:t>
            </a:r>
          </a:p>
          <a:p>
            <a:r>
              <a:rPr lang="en-US" sz="3200" dirty="0" smtClean="0">
                <a:solidFill>
                  <a:srgbClr val="FFFF00"/>
                </a:solidFill>
                <a:sym typeface="Wingdings 2" panose="05020102010507070707" pitchFamily="18" charset="2"/>
              </a:rPr>
              <a:t></a:t>
            </a:r>
            <a:r>
              <a:rPr lang="en-US" sz="3200" dirty="0" smtClean="0">
                <a:solidFill>
                  <a:srgbClr val="FFFF00"/>
                </a:solidFill>
              </a:rPr>
              <a:t>disown association </a:t>
            </a:r>
          </a:p>
          <a:p>
            <a:r>
              <a:rPr lang="en-US" sz="3200" dirty="0" smtClean="0">
                <a:solidFill>
                  <a:srgbClr val="FFFF00"/>
                </a:solidFill>
              </a:rPr>
              <a:t>	with someone</a:t>
            </a:r>
            <a:endParaRPr lang="en-US" sz="3200" dirty="0">
              <a:solidFill>
                <a:srgbClr val="FFFF00"/>
              </a:solidFill>
            </a:endParaRPr>
          </a:p>
        </p:txBody>
      </p:sp>
    </p:spTree>
    <p:extLst>
      <p:ext uri="{BB962C8B-B14F-4D97-AF65-F5344CB8AC3E}">
        <p14:creationId xmlns:p14="http://schemas.microsoft.com/office/powerpoint/2010/main" val="176241145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1077218"/>
          </a:xfrm>
          <a:prstGeom prst="rect">
            <a:avLst/>
          </a:prstGeom>
          <a:noFill/>
        </p:spPr>
        <p:txBody>
          <a:bodyPr wrap="square" rtlCol="0">
            <a:spAutoFit/>
          </a:bodyPr>
          <a:lstStyle/>
          <a:p>
            <a:r>
              <a:rPr lang="en-US" sz="3200" dirty="0">
                <a:solidFill>
                  <a:schemeClr val="bg1"/>
                </a:solidFill>
              </a:rPr>
              <a:t>John 14.1:  </a:t>
            </a:r>
            <a:r>
              <a:rPr lang="en-US" sz="3200" dirty="0" smtClean="0">
                <a:solidFill>
                  <a:schemeClr val="bg1"/>
                </a:solidFill>
              </a:rPr>
              <a:t>“</a:t>
            </a:r>
            <a:r>
              <a:rPr lang="en-US" sz="3200" dirty="0">
                <a:solidFill>
                  <a:schemeClr val="bg1"/>
                </a:solidFill>
              </a:rPr>
              <a:t>Do not let your hearts be distressed. You believe in God; believe also in me.”</a:t>
            </a:r>
          </a:p>
        </p:txBody>
      </p:sp>
    </p:spTree>
    <p:extLst>
      <p:ext uri="{BB962C8B-B14F-4D97-AF65-F5344CB8AC3E}">
        <p14:creationId xmlns:p14="http://schemas.microsoft.com/office/powerpoint/2010/main" val="3725184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5016758"/>
          </a:xfrm>
          <a:prstGeom prst="rect">
            <a:avLst/>
          </a:prstGeom>
          <a:noFill/>
        </p:spPr>
        <p:txBody>
          <a:bodyPr wrap="square" rtlCol="0">
            <a:spAutoFit/>
          </a:bodyPr>
          <a:lstStyle/>
          <a:p>
            <a:r>
              <a:rPr lang="en-US" sz="3200" dirty="0">
                <a:solidFill>
                  <a:schemeClr val="bg1"/>
                </a:solidFill>
              </a:rPr>
              <a:t>John 14.1:  </a:t>
            </a:r>
            <a:r>
              <a:rPr lang="en-US" sz="3200" dirty="0" smtClean="0">
                <a:solidFill>
                  <a:schemeClr val="bg1"/>
                </a:solidFill>
              </a:rPr>
              <a:t>“</a:t>
            </a:r>
            <a:r>
              <a:rPr lang="en-US" sz="3200" dirty="0">
                <a:solidFill>
                  <a:schemeClr val="bg1"/>
                </a:solidFill>
              </a:rPr>
              <a:t>Do not let your hearts be distressed. You </a:t>
            </a:r>
            <a:r>
              <a:rPr lang="en-US" sz="3200" dirty="0">
                <a:solidFill>
                  <a:srgbClr val="FFFF00"/>
                </a:solidFill>
              </a:rPr>
              <a:t>believe</a:t>
            </a:r>
            <a:r>
              <a:rPr lang="en-US" sz="3200" dirty="0">
                <a:solidFill>
                  <a:schemeClr val="bg1"/>
                </a:solidFill>
              </a:rPr>
              <a:t> in God; </a:t>
            </a:r>
            <a:r>
              <a:rPr lang="en-US" sz="3200" dirty="0">
                <a:solidFill>
                  <a:srgbClr val="FFFF00"/>
                </a:solidFill>
              </a:rPr>
              <a:t>believe</a:t>
            </a:r>
            <a:r>
              <a:rPr lang="en-US" sz="3200" dirty="0">
                <a:solidFill>
                  <a:schemeClr val="bg1"/>
                </a:solidFill>
              </a:rPr>
              <a:t> also in me</a:t>
            </a:r>
            <a:r>
              <a:rPr lang="en-US" sz="3200" dirty="0" smtClean="0">
                <a:solidFill>
                  <a:schemeClr val="bg1"/>
                </a:solidFill>
              </a:rPr>
              <a:t>.”</a:t>
            </a:r>
          </a:p>
          <a:p>
            <a:endParaRPr lang="en-US" sz="3200" dirty="0">
              <a:solidFill>
                <a:schemeClr val="bg1"/>
              </a:solidFill>
            </a:endParaRPr>
          </a:p>
          <a:p>
            <a:r>
              <a:rPr lang="en-US" sz="3200" dirty="0" smtClean="0">
                <a:solidFill>
                  <a:schemeClr val="bg1"/>
                </a:solidFill>
              </a:rPr>
              <a:t>In English:	command:  You, </a:t>
            </a:r>
            <a:r>
              <a:rPr lang="en-US" sz="3200" dirty="0" smtClean="0">
                <a:solidFill>
                  <a:srgbClr val="FFFF00"/>
                </a:solidFill>
              </a:rPr>
              <a:t>believe</a:t>
            </a:r>
            <a:r>
              <a:rPr lang="en-US" sz="3200" dirty="0" smtClean="0">
                <a:solidFill>
                  <a:schemeClr val="bg1"/>
                </a:solidFill>
              </a:rPr>
              <a:t> in God.</a:t>
            </a:r>
          </a:p>
          <a:p>
            <a:r>
              <a:rPr lang="en-US" sz="3200" dirty="0">
                <a:solidFill>
                  <a:schemeClr val="bg1"/>
                </a:solidFill>
              </a:rPr>
              <a:t>	</a:t>
            </a:r>
            <a:r>
              <a:rPr lang="en-US" sz="3200" dirty="0" smtClean="0">
                <a:solidFill>
                  <a:schemeClr val="bg1"/>
                </a:solidFill>
              </a:rPr>
              <a:t>	statement:  You </a:t>
            </a:r>
            <a:r>
              <a:rPr lang="en-US" sz="3200" dirty="0" smtClean="0">
                <a:solidFill>
                  <a:srgbClr val="FFFF00"/>
                </a:solidFill>
              </a:rPr>
              <a:t>believe</a:t>
            </a:r>
            <a:r>
              <a:rPr lang="en-US" sz="3200" dirty="0" smtClean="0">
                <a:solidFill>
                  <a:schemeClr val="bg1"/>
                </a:solidFill>
              </a:rPr>
              <a:t> in God.</a:t>
            </a:r>
          </a:p>
          <a:p>
            <a:endParaRPr lang="en-US" sz="3200" dirty="0">
              <a:solidFill>
                <a:schemeClr val="bg1"/>
              </a:solidFill>
            </a:endParaRPr>
          </a:p>
          <a:p>
            <a:r>
              <a:rPr lang="en-US" sz="3200" dirty="0" smtClean="0">
                <a:solidFill>
                  <a:schemeClr val="bg1"/>
                </a:solidFill>
              </a:rPr>
              <a:t>In Greek:	command:   </a:t>
            </a:r>
            <a:r>
              <a:rPr lang="el-GR" sz="3200" dirty="0" smtClean="0">
                <a:solidFill>
                  <a:srgbClr val="FFFF00"/>
                </a:solidFill>
                <a:latin typeface="Times New Roman" panose="02020603050405020304" pitchFamily="18" charset="0"/>
                <a:cs typeface="Times New Roman" panose="02020603050405020304" pitchFamily="18" charset="0"/>
              </a:rPr>
              <a:t>πιστεύετε</a:t>
            </a:r>
            <a:r>
              <a:rPr lang="el-GR" sz="3200" dirty="0" smtClean="0"/>
              <a:t> </a:t>
            </a:r>
            <a:r>
              <a:rPr lang="en-US" sz="3200" dirty="0" smtClean="0">
                <a:solidFill>
                  <a:schemeClr val="bg1"/>
                </a:solidFill>
              </a:rPr>
              <a:t>in God.</a:t>
            </a:r>
          </a:p>
          <a:p>
            <a:r>
              <a:rPr lang="en-US" sz="3200" dirty="0">
                <a:solidFill>
                  <a:schemeClr val="bg1"/>
                </a:solidFill>
              </a:rPr>
              <a:t>	</a:t>
            </a:r>
            <a:r>
              <a:rPr lang="en-US" sz="3200" dirty="0" smtClean="0">
                <a:solidFill>
                  <a:schemeClr val="bg1"/>
                </a:solidFill>
              </a:rPr>
              <a:t>	statement:   </a:t>
            </a:r>
            <a:r>
              <a:rPr lang="el-GR" sz="3200" dirty="0" smtClean="0">
                <a:solidFill>
                  <a:srgbClr val="FFFF00"/>
                </a:solidFill>
                <a:latin typeface="Times New Roman" panose="02020603050405020304" pitchFamily="18" charset="0"/>
                <a:cs typeface="Times New Roman" panose="02020603050405020304" pitchFamily="18" charset="0"/>
              </a:rPr>
              <a:t>πιστεύετε</a:t>
            </a:r>
            <a:r>
              <a:rPr lang="el-GR" sz="3200" dirty="0" smtClean="0"/>
              <a:t> </a:t>
            </a:r>
            <a:r>
              <a:rPr lang="en-US" sz="3200" dirty="0" smtClean="0">
                <a:solidFill>
                  <a:schemeClr val="bg1"/>
                </a:solidFill>
              </a:rPr>
              <a:t>in God.</a:t>
            </a:r>
          </a:p>
          <a:p>
            <a:endParaRPr lang="en-US" sz="3200"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425043765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6986528"/>
          </a:xfrm>
          <a:prstGeom prst="rect">
            <a:avLst/>
          </a:prstGeom>
          <a:noFill/>
        </p:spPr>
        <p:txBody>
          <a:bodyPr wrap="square" rtlCol="0">
            <a:spAutoFit/>
          </a:bodyPr>
          <a:lstStyle/>
          <a:p>
            <a:r>
              <a:rPr lang="en-US" sz="3200" dirty="0">
                <a:solidFill>
                  <a:schemeClr val="bg1"/>
                </a:solidFill>
              </a:rPr>
              <a:t>John 14.1:  </a:t>
            </a:r>
            <a:r>
              <a:rPr lang="en-US" sz="3200" dirty="0" smtClean="0">
                <a:solidFill>
                  <a:schemeClr val="bg1"/>
                </a:solidFill>
              </a:rPr>
              <a:t>“</a:t>
            </a:r>
            <a:r>
              <a:rPr lang="en-US" sz="3200" dirty="0">
                <a:solidFill>
                  <a:schemeClr val="bg1"/>
                </a:solidFill>
              </a:rPr>
              <a:t>Do not let your hearts be distressed. You </a:t>
            </a:r>
            <a:r>
              <a:rPr lang="en-US" sz="3200" dirty="0">
                <a:solidFill>
                  <a:srgbClr val="FFFF00"/>
                </a:solidFill>
              </a:rPr>
              <a:t>believe</a:t>
            </a:r>
            <a:r>
              <a:rPr lang="en-US" sz="3200" dirty="0">
                <a:solidFill>
                  <a:schemeClr val="bg1"/>
                </a:solidFill>
              </a:rPr>
              <a:t> in God; </a:t>
            </a:r>
            <a:r>
              <a:rPr lang="en-US" sz="3200" dirty="0">
                <a:solidFill>
                  <a:srgbClr val="FFFF00"/>
                </a:solidFill>
              </a:rPr>
              <a:t>believe</a:t>
            </a:r>
            <a:r>
              <a:rPr lang="en-US" sz="3200" dirty="0">
                <a:solidFill>
                  <a:schemeClr val="bg1"/>
                </a:solidFill>
              </a:rPr>
              <a:t> also in me</a:t>
            </a:r>
            <a:r>
              <a:rPr lang="en-US" sz="3200" dirty="0" smtClean="0">
                <a:solidFill>
                  <a:schemeClr val="bg1"/>
                </a:solidFill>
              </a:rPr>
              <a:t>.”</a:t>
            </a:r>
          </a:p>
          <a:p>
            <a:endParaRPr lang="en-US" sz="2400" dirty="0" smtClean="0">
              <a:solidFill>
                <a:schemeClr val="bg1"/>
              </a:solidFill>
            </a:endParaRPr>
          </a:p>
          <a:p>
            <a:pPr lvl="0"/>
            <a:r>
              <a:rPr lang="en-US" sz="3200" dirty="0" smtClean="0">
                <a:solidFill>
                  <a:schemeClr val="accent2">
                    <a:lumMod val="75000"/>
                  </a:schemeClr>
                </a:solidFill>
              </a:rPr>
              <a:t>Two commands:  </a:t>
            </a:r>
          </a:p>
          <a:p>
            <a:pPr lvl="0" algn="r"/>
            <a:r>
              <a:rPr lang="en-US" sz="3200" dirty="0" smtClean="0">
                <a:solidFill>
                  <a:schemeClr val="bg1"/>
                </a:solidFill>
              </a:rPr>
              <a:t>You </a:t>
            </a:r>
            <a:r>
              <a:rPr lang="en-US" sz="3200" dirty="0">
                <a:solidFill>
                  <a:schemeClr val="bg1"/>
                </a:solidFill>
              </a:rPr>
              <a:t>must </a:t>
            </a:r>
            <a:r>
              <a:rPr lang="en-US" sz="3200" dirty="0">
                <a:solidFill>
                  <a:srgbClr val="FFFF00"/>
                </a:solidFill>
              </a:rPr>
              <a:t>believe</a:t>
            </a:r>
            <a:r>
              <a:rPr lang="en-US" sz="3200" dirty="0">
                <a:solidFill>
                  <a:schemeClr val="bg1"/>
                </a:solidFill>
              </a:rPr>
              <a:t> in God; </a:t>
            </a:r>
            <a:r>
              <a:rPr lang="en-US" sz="3200" dirty="0">
                <a:solidFill>
                  <a:srgbClr val="FFFF00"/>
                </a:solidFill>
              </a:rPr>
              <a:t>believe</a:t>
            </a:r>
            <a:r>
              <a:rPr lang="en-US" sz="3200" dirty="0">
                <a:solidFill>
                  <a:schemeClr val="bg1"/>
                </a:solidFill>
              </a:rPr>
              <a:t> also in me.</a:t>
            </a:r>
          </a:p>
          <a:p>
            <a:pPr lvl="0"/>
            <a:endParaRPr lang="en-US" sz="3200" dirty="0" smtClean="0">
              <a:solidFill>
                <a:schemeClr val="accent2">
                  <a:lumMod val="75000"/>
                </a:schemeClr>
              </a:solidFill>
            </a:endParaRPr>
          </a:p>
          <a:p>
            <a:pPr lvl="0"/>
            <a:r>
              <a:rPr lang="en-US" sz="3200" dirty="0" smtClean="0">
                <a:solidFill>
                  <a:schemeClr val="accent2">
                    <a:lumMod val="75000"/>
                  </a:schemeClr>
                </a:solidFill>
              </a:rPr>
              <a:t>Two </a:t>
            </a:r>
            <a:r>
              <a:rPr lang="en-US" sz="3200" dirty="0">
                <a:solidFill>
                  <a:schemeClr val="accent2">
                    <a:lumMod val="75000"/>
                  </a:schemeClr>
                </a:solidFill>
              </a:rPr>
              <a:t>statements:  </a:t>
            </a:r>
            <a:endParaRPr lang="en-US" sz="3200" dirty="0" smtClean="0">
              <a:solidFill>
                <a:schemeClr val="accent2">
                  <a:lumMod val="75000"/>
                </a:schemeClr>
              </a:solidFill>
            </a:endParaRPr>
          </a:p>
          <a:p>
            <a:pPr lvl="0" algn="r"/>
            <a:r>
              <a:rPr lang="en-US" sz="3200" dirty="0" smtClean="0">
                <a:solidFill>
                  <a:schemeClr val="bg1"/>
                </a:solidFill>
              </a:rPr>
              <a:t>You </a:t>
            </a:r>
            <a:r>
              <a:rPr lang="en-US" sz="3200" dirty="0">
                <a:solidFill>
                  <a:srgbClr val="FFFF00"/>
                </a:solidFill>
              </a:rPr>
              <a:t>believe</a:t>
            </a:r>
            <a:r>
              <a:rPr lang="en-US" sz="3200" dirty="0">
                <a:solidFill>
                  <a:schemeClr val="bg1"/>
                </a:solidFill>
              </a:rPr>
              <a:t> in God; you </a:t>
            </a:r>
            <a:r>
              <a:rPr lang="en-US" sz="3200" dirty="0">
                <a:solidFill>
                  <a:srgbClr val="FFFF00"/>
                </a:solidFill>
              </a:rPr>
              <a:t>believe</a:t>
            </a:r>
            <a:r>
              <a:rPr lang="en-US" sz="3200" dirty="0">
                <a:solidFill>
                  <a:schemeClr val="bg1"/>
                </a:solidFill>
              </a:rPr>
              <a:t> also in me.</a:t>
            </a:r>
          </a:p>
          <a:p>
            <a:pPr lvl="0"/>
            <a:endParaRPr lang="en-US" sz="3200" dirty="0" smtClean="0">
              <a:solidFill>
                <a:schemeClr val="accent2">
                  <a:lumMod val="75000"/>
                </a:schemeClr>
              </a:solidFill>
            </a:endParaRPr>
          </a:p>
          <a:p>
            <a:pPr lvl="0"/>
            <a:r>
              <a:rPr lang="en-US" sz="3200" dirty="0" smtClean="0">
                <a:solidFill>
                  <a:schemeClr val="accent2">
                    <a:lumMod val="75000"/>
                  </a:schemeClr>
                </a:solidFill>
              </a:rPr>
              <a:t>A </a:t>
            </a:r>
            <a:r>
              <a:rPr lang="en-US" sz="3200" dirty="0">
                <a:solidFill>
                  <a:schemeClr val="accent2">
                    <a:lumMod val="75000"/>
                  </a:schemeClr>
                </a:solidFill>
              </a:rPr>
              <a:t>statement and a command:  </a:t>
            </a:r>
            <a:endParaRPr lang="en-US" sz="3200" dirty="0" smtClean="0">
              <a:solidFill>
                <a:schemeClr val="accent2">
                  <a:lumMod val="75000"/>
                </a:schemeClr>
              </a:solidFill>
            </a:endParaRPr>
          </a:p>
          <a:p>
            <a:pPr lvl="0" algn="r"/>
            <a:r>
              <a:rPr lang="en-US" sz="3200" dirty="0" smtClean="0">
                <a:solidFill>
                  <a:schemeClr val="bg1"/>
                </a:solidFill>
              </a:rPr>
              <a:t>You </a:t>
            </a:r>
            <a:r>
              <a:rPr lang="en-US" sz="3200" dirty="0">
                <a:solidFill>
                  <a:srgbClr val="FFFF00"/>
                </a:solidFill>
              </a:rPr>
              <a:t>believe</a:t>
            </a:r>
            <a:r>
              <a:rPr lang="en-US" sz="3200" dirty="0">
                <a:solidFill>
                  <a:schemeClr val="bg1"/>
                </a:solidFill>
              </a:rPr>
              <a:t> in God; </a:t>
            </a:r>
            <a:r>
              <a:rPr lang="en-US" sz="3200" dirty="0">
                <a:solidFill>
                  <a:srgbClr val="FFFF00"/>
                </a:solidFill>
              </a:rPr>
              <a:t>believe</a:t>
            </a:r>
            <a:r>
              <a:rPr lang="en-US" sz="3200" dirty="0">
                <a:solidFill>
                  <a:schemeClr val="bg1"/>
                </a:solidFill>
              </a:rPr>
              <a:t> also in me.  </a:t>
            </a:r>
          </a:p>
          <a:p>
            <a:endParaRPr lang="en-US" sz="3200" dirty="0" smtClean="0">
              <a:solidFill>
                <a:schemeClr val="accent2">
                  <a:lumMod val="75000"/>
                </a:schemeClr>
              </a:solidFill>
            </a:endParaRPr>
          </a:p>
          <a:p>
            <a:r>
              <a:rPr lang="en-US" sz="3200" dirty="0" smtClean="0">
                <a:solidFill>
                  <a:schemeClr val="accent2">
                    <a:lumMod val="75000"/>
                  </a:schemeClr>
                </a:solidFill>
              </a:rPr>
              <a:t>A </a:t>
            </a:r>
            <a:r>
              <a:rPr lang="en-US" sz="3200" dirty="0">
                <a:solidFill>
                  <a:schemeClr val="accent2">
                    <a:lumMod val="75000"/>
                  </a:schemeClr>
                </a:solidFill>
              </a:rPr>
              <a:t>command and a statement:  </a:t>
            </a:r>
            <a:endParaRPr lang="en-US" sz="3200" dirty="0" smtClean="0">
              <a:solidFill>
                <a:schemeClr val="accent2">
                  <a:lumMod val="75000"/>
                </a:schemeClr>
              </a:solidFill>
            </a:endParaRPr>
          </a:p>
          <a:p>
            <a:pPr algn="r"/>
            <a:r>
              <a:rPr lang="en-US" sz="3200" dirty="0" smtClean="0">
                <a:solidFill>
                  <a:schemeClr val="bg1"/>
                </a:solidFill>
              </a:rPr>
              <a:t>You must </a:t>
            </a:r>
            <a:r>
              <a:rPr lang="en-US" sz="3200" dirty="0" smtClean="0">
                <a:solidFill>
                  <a:srgbClr val="FFFF00"/>
                </a:solidFill>
              </a:rPr>
              <a:t>believe</a:t>
            </a:r>
            <a:r>
              <a:rPr lang="en-US" sz="3200" dirty="0" smtClean="0">
                <a:solidFill>
                  <a:schemeClr val="bg1"/>
                </a:solidFill>
              </a:rPr>
              <a:t> </a:t>
            </a:r>
            <a:r>
              <a:rPr lang="en-US" sz="3200" dirty="0">
                <a:solidFill>
                  <a:schemeClr val="bg1"/>
                </a:solidFill>
              </a:rPr>
              <a:t>in God; you do </a:t>
            </a:r>
            <a:r>
              <a:rPr lang="en-US" sz="3200" dirty="0">
                <a:solidFill>
                  <a:srgbClr val="FFFF00"/>
                </a:solidFill>
              </a:rPr>
              <a:t>believe</a:t>
            </a:r>
            <a:r>
              <a:rPr lang="en-US" sz="3200" dirty="0">
                <a:solidFill>
                  <a:schemeClr val="bg1"/>
                </a:solidFill>
              </a:rPr>
              <a:t> also in me</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426524568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4031873"/>
          </a:xfrm>
          <a:prstGeom prst="rect">
            <a:avLst/>
          </a:prstGeom>
          <a:noFill/>
        </p:spPr>
        <p:txBody>
          <a:bodyPr wrap="square" rtlCol="0">
            <a:spAutoFit/>
          </a:bodyPr>
          <a:lstStyle/>
          <a:p>
            <a:r>
              <a:rPr lang="en-US" sz="3200" dirty="0">
                <a:solidFill>
                  <a:schemeClr val="bg1"/>
                </a:solidFill>
              </a:rPr>
              <a:t>John 14.2-3: </a:t>
            </a:r>
            <a:r>
              <a:rPr lang="en-US" sz="3200" dirty="0" smtClean="0">
                <a:solidFill>
                  <a:schemeClr val="bg1"/>
                </a:solidFill>
              </a:rPr>
              <a:t>“</a:t>
            </a:r>
            <a:r>
              <a:rPr lang="en-US" sz="3200" dirty="0">
                <a:solidFill>
                  <a:schemeClr val="bg1"/>
                </a:solidFill>
              </a:rPr>
              <a:t>There are many </a:t>
            </a:r>
            <a:r>
              <a:rPr lang="en-US" sz="3200" dirty="0">
                <a:solidFill>
                  <a:srgbClr val="FFFF00"/>
                </a:solidFill>
              </a:rPr>
              <a:t>dwelling places </a:t>
            </a:r>
            <a:r>
              <a:rPr lang="en-US" sz="3200" dirty="0">
                <a:solidFill>
                  <a:schemeClr val="bg1"/>
                </a:solidFill>
              </a:rPr>
              <a:t>in my Father's house. Otherwise, I would have told you, because I am going away to make ready a place for you.  And if I go and make ready a place for you, I will come again and take you to be with me, so that where I am you may be too</a:t>
            </a:r>
            <a:r>
              <a:rPr lang="en-US" sz="3200" dirty="0" smtClean="0">
                <a:solidFill>
                  <a:schemeClr val="bg1"/>
                </a:solidFill>
              </a:rPr>
              <a:t>.”</a:t>
            </a:r>
          </a:p>
          <a:p>
            <a:endParaRPr lang="en-US" sz="3200" dirty="0">
              <a:solidFill>
                <a:schemeClr val="bg1"/>
              </a:solidFill>
            </a:endParaRPr>
          </a:p>
          <a:p>
            <a:pPr algn="r"/>
            <a:r>
              <a:rPr lang="en-US" sz="3200" dirty="0" smtClean="0">
                <a:solidFill>
                  <a:srgbClr val="FFFF00"/>
                </a:solidFill>
                <a:latin typeface="Times New Roman" panose="02020603050405020304" pitchFamily="18" charset="0"/>
                <a:cs typeface="Times New Roman" panose="02020603050405020304" pitchFamily="18" charset="0"/>
              </a:rPr>
              <a:t>μονή</a:t>
            </a:r>
            <a:r>
              <a:rPr lang="en-US" sz="3200" dirty="0" smtClean="0">
                <a:solidFill>
                  <a:srgbClr val="FFFF00"/>
                </a:solidFill>
              </a:rPr>
              <a:t> [muh-NAY] = room or place to stay</a:t>
            </a:r>
            <a:endParaRPr lang="en-US" sz="3200" dirty="0">
              <a:solidFill>
                <a:srgbClr val="FFFF00"/>
              </a:solidFill>
            </a:endParaRPr>
          </a:p>
        </p:txBody>
      </p:sp>
    </p:spTree>
    <p:extLst>
      <p:ext uri="{BB962C8B-B14F-4D97-AF65-F5344CB8AC3E}">
        <p14:creationId xmlns:p14="http://schemas.microsoft.com/office/powerpoint/2010/main" val="183018018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0"/>
            <a:ext cx="9144000" cy="3539430"/>
          </a:xfrm>
          <a:prstGeom prst="rect">
            <a:avLst/>
          </a:prstGeom>
          <a:noFill/>
        </p:spPr>
        <p:txBody>
          <a:bodyPr wrap="square" rtlCol="0">
            <a:spAutoFit/>
          </a:bodyPr>
          <a:lstStyle/>
          <a:p>
            <a:r>
              <a:rPr lang="en-US" sz="3200" dirty="0">
                <a:solidFill>
                  <a:schemeClr val="bg1"/>
                </a:solidFill>
              </a:rPr>
              <a:t>John 14.2-3: </a:t>
            </a:r>
            <a:r>
              <a:rPr lang="en-US" sz="3200" dirty="0" smtClean="0">
                <a:solidFill>
                  <a:schemeClr val="bg1"/>
                </a:solidFill>
              </a:rPr>
              <a:t>“</a:t>
            </a:r>
            <a:r>
              <a:rPr lang="en-US" sz="3200" dirty="0">
                <a:solidFill>
                  <a:schemeClr val="bg1"/>
                </a:solidFill>
              </a:rPr>
              <a:t>There are many dwelling places in my Father's house. Otherwise, I would have told you, because I am going away to make ready a place for you.  And if I go and make ready a place for you, </a:t>
            </a:r>
            <a:r>
              <a:rPr lang="en-US" sz="3200" dirty="0">
                <a:solidFill>
                  <a:srgbClr val="FFFF00"/>
                </a:solidFill>
              </a:rPr>
              <a:t>I will come again and take you to be with me</a:t>
            </a:r>
            <a:r>
              <a:rPr lang="en-US" sz="3200" dirty="0">
                <a:solidFill>
                  <a:schemeClr val="bg1"/>
                </a:solidFill>
              </a:rPr>
              <a:t>, so that where I am you may be too</a:t>
            </a:r>
            <a:r>
              <a:rPr lang="en-US" sz="3200" dirty="0" smtClean="0">
                <a:solidFill>
                  <a:schemeClr val="bg1"/>
                </a:solidFill>
              </a:rPr>
              <a:t>.”</a:t>
            </a:r>
          </a:p>
          <a:p>
            <a:endParaRPr lang="en-US" sz="3200" dirty="0">
              <a:solidFill>
                <a:schemeClr val="bg1"/>
              </a:solidFill>
            </a:endParaRPr>
          </a:p>
        </p:txBody>
      </p:sp>
    </p:spTree>
    <p:extLst>
      <p:ext uri="{BB962C8B-B14F-4D97-AF65-F5344CB8AC3E}">
        <p14:creationId xmlns:p14="http://schemas.microsoft.com/office/powerpoint/2010/main" val="233304241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884</Words>
  <Application>Microsoft Office PowerPoint</Application>
  <PresentationFormat>On-screen Show (4:3)</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10</cp:revision>
  <dcterms:created xsi:type="dcterms:W3CDTF">2015-01-07T20:08:45Z</dcterms:created>
  <dcterms:modified xsi:type="dcterms:W3CDTF">2015-01-20T19:16:42Z</dcterms:modified>
</cp:coreProperties>
</file>